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69" r:id="rId5"/>
    <p:sldId id="273" r:id="rId6"/>
    <p:sldId id="306" r:id="rId7"/>
    <p:sldId id="307" r:id="rId8"/>
    <p:sldId id="274" r:id="rId9"/>
    <p:sldId id="308" r:id="rId10"/>
    <p:sldId id="275" r:id="rId11"/>
    <p:sldId id="287" r:id="rId12"/>
    <p:sldId id="285" r:id="rId13"/>
    <p:sldId id="281" r:id="rId14"/>
    <p:sldId id="282" r:id="rId15"/>
    <p:sldId id="283" r:id="rId16"/>
    <p:sldId id="293" r:id="rId17"/>
    <p:sldId id="294" r:id="rId18"/>
    <p:sldId id="295" r:id="rId19"/>
    <p:sldId id="296" r:id="rId20"/>
    <p:sldId id="297" r:id="rId21"/>
    <p:sldId id="298" r:id="rId22"/>
    <p:sldId id="301" r:id="rId23"/>
    <p:sldId id="302" r:id="rId24"/>
    <p:sldId id="303" r:id="rId25"/>
    <p:sldId id="304" r:id="rId26"/>
    <p:sldId id="299" r:id="rId27"/>
    <p:sldId id="300" r:id="rId28"/>
    <p:sldId id="290" r:id="rId29"/>
    <p:sldId id="291" r:id="rId30"/>
    <p:sldId id="292" r:id="rId31"/>
    <p:sldId id="288" r:id="rId32"/>
    <p:sldId id="289" r:id="rId33"/>
    <p:sldId id="305" r:id="rId34"/>
    <p:sldId id="284" r:id="rId35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7">
          <p15:clr>
            <a:srgbClr val="A4A3A4"/>
          </p15:clr>
        </p15:guide>
        <p15:guide id="2" orient="horz" pos="4348">
          <p15:clr>
            <a:srgbClr val="A4A3A4"/>
          </p15:clr>
        </p15:guide>
        <p15:guide id="3" orient="horz" pos="506">
          <p15:clr>
            <a:srgbClr val="A4A3A4"/>
          </p15:clr>
        </p15:guide>
        <p15:guide id="4" orient="horz" pos="4156">
          <p15:clr>
            <a:srgbClr val="A4A3A4"/>
          </p15:clr>
        </p15:guide>
        <p15:guide id="5" orient="horz" pos="4645">
          <p15:clr>
            <a:srgbClr val="A4A3A4"/>
          </p15:clr>
        </p15:guide>
        <p15:guide id="6" orient="horz" pos="4461">
          <p15:clr>
            <a:srgbClr val="A4A3A4"/>
          </p15:clr>
        </p15:guide>
        <p15:guide id="7" pos="3168">
          <p15:clr>
            <a:srgbClr val="A4A3A4"/>
          </p15:clr>
        </p15:guide>
        <p15:guide id="8" pos="5758">
          <p15:clr>
            <a:srgbClr val="A4A3A4"/>
          </p15:clr>
        </p15:guide>
        <p15:guide id="9" pos="575">
          <p15:clr>
            <a:srgbClr val="A4A3A4"/>
          </p15:clr>
        </p15:guide>
        <p15:guide id="10" pos="6056">
          <p15:clr>
            <a:srgbClr val="A4A3A4"/>
          </p15:clr>
        </p15:guide>
        <p15:guide id="11" pos="290">
          <p15:clr>
            <a:srgbClr val="A4A3A4"/>
          </p15:clr>
        </p15:guide>
        <p15:guide id="12" orient="horz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706"/>
  </p:normalViewPr>
  <p:slideViewPr>
    <p:cSldViewPr snapToGrid="0" snapToObjects="1">
      <p:cViewPr varScale="1">
        <p:scale>
          <a:sx n="56" d="100"/>
          <a:sy n="56" d="100"/>
        </p:scale>
        <p:origin x="660" y="48"/>
      </p:cViewPr>
      <p:guideLst>
        <p:guide orient="horz" pos="4197"/>
        <p:guide orient="horz" pos="4348"/>
        <p:guide orient="horz" pos="506"/>
        <p:guide orient="horz" pos="4156"/>
        <p:guide orient="horz" pos="4645"/>
        <p:guide orient="horz" pos="4461"/>
        <p:guide pos="3168"/>
        <p:guide pos="5758"/>
        <p:guide pos="575"/>
        <p:guide pos="6056"/>
        <p:guide pos="290"/>
        <p:guide orient="horz"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4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62828-E41A-4942-AC70-D2C650E6524E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5AA32-0A03-1646-827B-AA8D7442B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6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5AA32-0A03-1646-827B-AA8D7442BF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7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A9708-29DF-444B-A872-3606E3FFFB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8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5280" y="2164092"/>
            <a:ext cx="9387840" cy="1666028"/>
          </a:xfrm>
        </p:spPr>
        <p:txBody>
          <a:bodyPr anchor="b" anchorCtr="0">
            <a:normAutofit/>
          </a:bodyPr>
          <a:lstStyle>
            <a:lvl1pPr algn="ctr">
              <a:defRPr sz="420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3720924"/>
            <a:ext cx="7040880" cy="561129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63116" y="4367747"/>
            <a:ext cx="2132172" cy="313055"/>
          </a:xfrm>
          <a:solidFill>
            <a:schemeClr val="accent1"/>
          </a:solidFill>
          <a:ln>
            <a:noFill/>
          </a:ln>
        </p:spPr>
        <p:txBody>
          <a:bodyPr bIns="20376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2" y="395984"/>
            <a:ext cx="9141746" cy="6348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562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0362" y="1307046"/>
            <a:ext cx="4028598" cy="54324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788190" y="1297450"/>
            <a:ext cx="4028598" cy="54324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850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Bullet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24399" y="6233247"/>
            <a:ext cx="8216426" cy="433830"/>
          </a:xfrm>
        </p:spPr>
        <p:txBody>
          <a:bodyPr>
            <a:normAutofit/>
          </a:bodyPr>
          <a:lstStyle>
            <a:lvl1pPr algn="ctr"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24401" y="1234485"/>
            <a:ext cx="8216424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703665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2227" y="1703665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299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Bullet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25005" y="6233247"/>
            <a:ext cx="8215820" cy="433830"/>
          </a:xfrm>
        </p:spPr>
        <p:txBody>
          <a:bodyPr>
            <a:normAutofit/>
          </a:bodyPr>
          <a:lstStyle>
            <a:lvl1pPr algn="ctr"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234485"/>
            <a:ext cx="4028598" cy="54324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2227" y="1234485"/>
            <a:ext cx="4028598" cy="5422809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462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24403" y="1244080"/>
            <a:ext cx="2464021" cy="7804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72758" y="1244080"/>
            <a:ext cx="2468880" cy="7804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  <a:endParaRPr lang="en-US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670434" y="1246595"/>
            <a:ext cx="2468880" cy="777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text styles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957005" y="3961748"/>
            <a:ext cx="5243369" cy="17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837974" y="3960488"/>
            <a:ext cx="5245888" cy="17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2185162"/>
            <a:ext cx="2460223" cy="4653690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772523" y="2185162"/>
            <a:ext cx="2460223" cy="4653690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694741" y="2185162"/>
            <a:ext cx="2460223" cy="4653690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1300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244080"/>
            <a:ext cx="2460223" cy="5594772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772523" y="1244080"/>
            <a:ext cx="2460223" cy="5594772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694741" y="1244080"/>
            <a:ext cx="2460223" cy="5594772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587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1169" y="6144628"/>
            <a:ext cx="8219655" cy="452628"/>
          </a:xfrm>
        </p:spPr>
        <p:txBody>
          <a:bodyPr>
            <a:norm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24400" y="1234485"/>
            <a:ext cx="8225567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8"/>
          <p:cNvSpPr>
            <a:spLocks noGrp="1"/>
          </p:cNvSpPr>
          <p:nvPr>
            <p:ph sz="quarter" idx="17"/>
          </p:nvPr>
        </p:nvSpPr>
        <p:spPr>
          <a:xfrm>
            <a:off x="5105400" y="1701586"/>
            <a:ext cx="4033361" cy="4438256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6"/>
          </p:nvPr>
        </p:nvSpPr>
        <p:spPr>
          <a:xfrm>
            <a:off x="925513" y="1701586"/>
            <a:ext cx="4033361" cy="4438256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65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21169" y="6144628"/>
            <a:ext cx="8219655" cy="452628"/>
          </a:xfrm>
        </p:spPr>
        <p:txBody>
          <a:bodyPr>
            <a:norm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18"/>
          <p:cNvSpPr>
            <a:spLocks noGrp="1"/>
          </p:cNvSpPr>
          <p:nvPr>
            <p:ph sz="quarter" idx="17"/>
          </p:nvPr>
        </p:nvSpPr>
        <p:spPr>
          <a:xfrm>
            <a:off x="5105400" y="1234485"/>
            <a:ext cx="4033361" cy="4905357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6"/>
          </p:nvPr>
        </p:nvSpPr>
        <p:spPr>
          <a:xfrm>
            <a:off x="925513" y="1234485"/>
            <a:ext cx="4033361" cy="4905357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12209" y="6144345"/>
            <a:ext cx="8229600" cy="452628"/>
          </a:xfrm>
        </p:spPr>
        <p:txBody>
          <a:bodyPr>
            <a:norm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8"/>
          <p:cNvSpPr>
            <a:spLocks noGrp="1"/>
          </p:cNvSpPr>
          <p:nvPr>
            <p:ph sz="quarter" idx="16"/>
          </p:nvPr>
        </p:nvSpPr>
        <p:spPr>
          <a:xfrm>
            <a:off x="912813" y="1244081"/>
            <a:ext cx="8233378" cy="4895761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00603" y="3083777"/>
            <a:ext cx="8057196" cy="1666028"/>
          </a:xfrm>
        </p:spPr>
        <p:txBody>
          <a:bodyPr anchor="ctr" anchorCtr="0">
            <a:normAutofit/>
          </a:bodyPr>
          <a:lstStyle>
            <a:lvl1pPr algn="ctr">
              <a:defRPr sz="420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3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43201" y="1018947"/>
            <a:ext cx="9144000" cy="579903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 lang="en-US" sz="1800" smtClean="0"/>
            </a:lvl1pPr>
          </a:lstStyle>
          <a:p>
            <a:r>
              <a:rPr lang="en-US" sz="1800" dirty="0" smtClean="0">
                <a:latin typeface="Helvetica"/>
              </a:rPr>
              <a:t>Navigate to Insert &gt; Picture. Add pre-approved picture from image library.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1" y="395984"/>
            <a:ext cx="9141746" cy="634843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35280" y="2164092"/>
            <a:ext cx="9387840" cy="1666028"/>
          </a:xfrm>
        </p:spPr>
        <p:txBody>
          <a:bodyPr anchor="b" anchorCtr="0">
            <a:normAutofit/>
          </a:bodyPr>
          <a:lstStyle>
            <a:lvl1pPr algn="ctr">
              <a:defRPr sz="420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08760" y="3720924"/>
            <a:ext cx="7040880" cy="561129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63116" y="4367747"/>
            <a:ext cx="2132172" cy="313055"/>
          </a:xfrm>
          <a:solidFill>
            <a:schemeClr val="accent1"/>
          </a:solidFill>
        </p:spPr>
        <p:txBody>
          <a:bodyPr bIns="20376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88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3" y="1234485"/>
            <a:ext cx="8228014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701069"/>
            <a:ext cx="821642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2996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234485"/>
            <a:ext cx="8216428" cy="54324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76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2813" y="1698135"/>
            <a:ext cx="8229600" cy="48910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509412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3pPr>
            <a:lvl4pPr marL="636765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96566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912758" y="1234485"/>
            <a:ext cx="8229600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90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2813" y="1234485"/>
            <a:ext cx="8229600" cy="5354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509412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3pPr>
            <a:lvl4pPr marL="636765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96566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9625850" y="6830993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912814" y="1698137"/>
            <a:ext cx="8228012" cy="48910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2739" indent="-252739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AutoNum type="arabicPlain"/>
              <a:defRPr sz="1760" b="0">
                <a:solidFill>
                  <a:schemeClr val="tx1"/>
                </a:solidFill>
              </a:defRPr>
            </a:lvl1pPr>
            <a:lvl2pPr marL="502861" indent="-2514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540"/>
            </a:lvl2pPr>
            <a:lvl3pPr marL="885036" indent="-2514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540"/>
            </a:lvl3pPr>
            <a:lvl4pPr marL="628576" indent="-251430">
              <a:lnSpc>
                <a:spcPts val="2640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85036" indent="-251430">
              <a:lnSpc>
                <a:spcPts val="2640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3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2814" y="1234485"/>
            <a:ext cx="8228014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654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/>
        </p:nvSpPr>
        <p:spPr>
          <a:xfrm>
            <a:off x="9625850" y="6830993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912814" y="1234485"/>
            <a:ext cx="8228012" cy="5354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2739" indent="-252739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charset="2"/>
              <a:buAutoNum type="arabicPlain"/>
              <a:defRPr sz="1760" b="0">
                <a:solidFill>
                  <a:schemeClr val="tx1"/>
                </a:solidFill>
              </a:defRPr>
            </a:lvl1pPr>
            <a:lvl2pPr marL="502861" indent="-2514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540"/>
            </a:lvl2pPr>
            <a:lvl3pPr marL="885036" indent="-25143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540"/>
            </a:lvl3pPr>
            <a:lvl4pPr marL="628576" indent="-251430">
              <a:lnSpc>
                <a:spcPts val="2640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85036" indent="-251430">
              <a:lnSpc>
                <a:spcPts val="2640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3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04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4399" y="1701069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924400" y="1234485"/>
            <a:ext cx="4028598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18"/>
          <p:cNvSpPr>
            <a:spLocks noGrp="1"/>
          </p:cNvSpPr>
          <p:nvPr>
            <p:ph sz="quarter" idx="16"/>
          </p:nvPr>
        </p:nvSpPr>
        <p:spPr>
          <a:xfrm>
            <a:off x="5130800" y="1234485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8"/>
          <p:cNvSpPr>
            <a:spLocks noGrp="1"/>
          </p:cNvSpPr>
          <p:nvPr>
            <p:ph sz="quarter" idx="17"/>
          </p:nvPr>
        </p:nvSpPr>
        <p:spPr>
          <a:xfrm>
            <a:off x="5130800" y="3081868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8"/>
          <p:cNvSpPr>
            <a:spLocks noGrp="1"/>
          </p:cNvSpPr>
          <p:nvPr>
            <p:ph sz="quarter" idx="18"/>
          </p:nvPr>
        </p:nvSpPr>
        <p:spPr>
          <a:xfrm>
            <a:off x="5130800" y="4926990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4399" y="1234485"/>
            <a:ext cx="4028598" cy="54324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18"/>
          <p:cNvSpPr>
            <a:spLocks noGrp="1"/>
          </p:cNvSpPr>
          <p:nvPr>
            <p:ph sz="quarter" idx="16"/>
          </p:nvPr>
        </p:nvSpPr>
        <p:spPr>
          <a:xfrm>
            <a:off x="5130800" y="1234485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8"/>
          <p:cNvSpPr>
            <a:spLocks noGrp="1"/>
          </p:cNvSpPr>
          <p:nvPr>
            <p:ph sz="quarter" idx="17"/>
          </p:nvPr>
        </p:nvSpPr>
        <p:spPr>
          <a:xfrm>
            <a:off x="5130800" y="3081868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8"/>
          <p:cNvSpPr>
            <a:spLocks noGrp="1"/>
          </p:cNvSpPr>
          <p:nvPr>
            <p:ph sz="quarter" idx="18"/>
          </p:nvPr>
        </p:nvSpPr>
        <p:spPr>
          <a:xfrm>
            <a:off x="5130800" y="4926990"/>
            <a:ext cx="4010025" cy="173990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52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37084" y="6181886"/>
            <a:ext cx="4112206" cy="485004"/>
          </a:xfrm>
        </p:spPr>
        <p:txBody>
          <a:bodyPr>
            <a:norm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924401" y="1234485"/>
            <a:ext cx="8223220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6"/>
          </p:nvPr>
        </p:nvSpPr>
        <p:spPr>
          <a:xfrm>
            <a:off x="5037668" y="1701069"/>
            <a:ext cx="4103156" cy="4472350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701069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901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37084" y="6181886"/>
            <a:ext cx="4112206" cy="485004"/>
          </a:xfrm>
        </p:spPr>
        <p:txBody>
          <a:bodyPr>
            <a:norm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6"/>
          </p:nvPr>
        </p:nvSpPr>
        <p:spPr>
          <a:xfrm>
            <a:off x="5037668" y="1335713"/>
            <a:ext cx="4103156" cy="4837706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335713"/>
            <a:ext cx="4028598" cy="5331177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0587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dy Copy with Bullets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921169" y="1698137"/>
            <a:ext cx="8229600" cy="11201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509412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3pPr>
            <a:lvl4pPr marL="636765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96566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21169" y="1234485"/>
            <a:ext cx="8229600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6"/>
          </p:nvPr>
        </p:nvSpPr>
        <p:spPr>
          <a:xfrm>
            <a:off x="5147738" y="2897289"/>
            <a:ext cx="3993085" cy="3700361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5746" y="2913645"/>
            <a:ext cx="4028598" cy="36840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666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Copy with Bullets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924399" y="1234485"/>
            <a:ext cx="8229600" cy="1583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 Narrow" panose="020B0606020202030204" pitchFamily="34" charset="0"/>
              <a:buNone/>
              <a:defRPr sz="2000" b="0">
                <a:solidFill>
                  <a:schemeClr val="tx1"/>
                </a:solidFill>
              </a:defRPr>
            </a:lvl1pPr>
            <a:lvl2pPr marL="509412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/>
            </a:lvl3pPr>
            <a:lvl4pPr marL="636765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4pPr>
            <a:lvl5pPr marL="896566" indent="-254706">
              <a:lnSpc>
                <a:spcPts val="2674"/>
              </a:lnSpc>
              <a:buClrTx/>
              <a:buFont typeface="Arial Narrow" panose="020B06060202020302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6"/>
          </p:nvPr>
        </p:nvSpPr>
        <p:spPr>
          <a:xfrm>
            <a:off x="5147738" y="2897289"/>
            <a:ext cx="3993085" cy="3700361"/>
          </a:xfrm>
        </p:spPr>
        <p:txBody>
          <a:bodyPr>
            <a:norm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4399" y="2913645"/>
            <a:ext cx="4028598" cy="3684005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384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5" y="395984"/>
            <a:ext cx="9141746" cy="63484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0362" y="464788"/>
            <a:ext cx="9066883" cy="379624"/>
          </a:xfr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924401" y="1234485"/>
            <a:ext cx="8216424" cy="456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9614852" y="6838851"/>
            <a:ext cx="302102" cy="253682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FFF58-4F74-AC47-B500-D5EE7DE45E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924399" y="1701069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2227" y="1691473"/>
            <a:ext cx="4028598" cy="4965821"/>
          </a:xfrm>
        </p:spPr>
        <p:txBody>
          <a:bodyPr/>
          <a:lstStyle>
            <a:lvl1pPr marL="254706" indent="-254706"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3"/>
              </a:buBlip>
              <a:defRPr sz="1800" b="0">
                <a:solidFill>
                  <a:schemeClr val="tx1"/>
                </a:solidFill>
              </a:defRPr>
            </a:lvl1pPr>
            <a:lvl2pPr marL="509412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/>
            </a:lvl2pPr>
            <a:lvl3pPr marL="896566" indent="-25470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3"/>
              </a:buBlip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202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0" tIns="50941" rIns="0" bIns="50941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813561"/>
            <a:ext cx="8046720" cy="46634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0148" y="6731669"/>
            <a:ext cx="9499436" cy="835152"/>
            <a:chOff x="310148" y="6731669"/>
            <a:chExt cx="9499436" cy="83515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95"/>
            <a:stretch/>
          </p:blipFill>
          <p:spPr>
            <a:xfrm>
              <a:off x="8548621" y="6731669"/>
              <a:ext cx="1260963" cy="83515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6" r="14045"/>
            <a:stretch/>
          </p:blipFill>
          <p:spPr>
            <a:xfrm>
              <a:off x="7565792" y="6731669"/>
              <a:ext cx="962526" cy="83515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36" r="24964"/>
            <a:stretch/>
          </p:blipFill>
          <p:spPr>
            <a:xfrm>
              <a:off x="6272463" y="6731669"/>
              <a:ext cx="1203158" cy="83515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130"/>
            <a:stretch/>
          </p:blipFill>
          <p:spPr>
            <a:xfrm>
              <a:off x="310148" y="6731669"/>
              <a:ext cx="3138905" cy="83515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>
            <a:off x="464889" y="6967289"/>
            <a:ext cx="9138207" cy="18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701513" y="7372363"/>
            <a:ext cx="5029200" cy="271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700"/>
              </a:lnSpc>
            </a:pPr>
            <a:r>
              <a:rPr lang="en-US" sz="600" kern="600" baseline="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©2016 by Master Lock Company LLC. All rights reserved. No part of this document may be shared with third parties, </a:t>
            </a:r>
          </a:p>
          <a:p>
            <a:pPr algn="r">
              <a:lnSpc>
                <a:spcPts val="700"/>
              </a:lnSpc>
            </a:pPr>
            <a:r>
              <a:rPr lang="en-US" sz="600" kern="600" baseline="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reproduced, transmitted or modified in any form or by any means without prior written permission of Master Lock Company LLC.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510753" y="7149755"/>
            <a:ext cx="0" cy="1888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565598" y="7149755"/>
            <a:ext cx="0" cy="1888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 txBox="1">
            <a:spLocks/>
          </p:cNvSpPr>
          <p:nvPr/>
        </p:nvSpPr>
        <p:spPr>
          <a:xfrm>
            <a:off x="465738" y="7415520"/>
            <a:ext cx="3813643" cy="42486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50" cap="all" dirty="0" smtClean="0">
              <a:solidFill>
                <a:schemeClr val="tx1"/>
              </a:solidFill>
              <a:latin typeface="Arial Narrow" panose="020B0606020202030204" pitchFamily="34" charset="0"/>
              <a:cs typeface="Helvetica LT Std Cond"/>
            </a:endParaRPr>
          </a:p>
          <a:p>
            <a:pPr marL="11113" marR="0" indent="0" algn="l" defTabSz="914400" rtl="0" eaLnBrk="1" fontAlgn="auto" latinLnBrk="0" hangingPunct="1">
              <a:lnSpc>
                <a:spcPts val="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50" cap="all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Jim</a:t>
            </a:r>
            <a:r>
              <a:rPr lang="en-US" sz="850" cap="all" baseline="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Henson</a:t>
            </a:r>
            <a:r>
              <a:rPr lang="en-US" sz="850" cap="all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 I  Safety</a:t>
            </a:r>
            <a:r>
              <a:rPr lang="en-US" sz="850" cap="all" baseline="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/ industrial</a:t>
            </a:r>
            <a:r>
              <a:rPr lang="en-US" sz="850" cap="all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 </a:t>
            </a:r>
            <a:r>
              <a:rPr lang="en-US" sz="85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I </a:t>
            </a:r>
            <a:r>
              <a:rPr lang="en-US" sz="850" cap="all" baseline="0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account manager</a:t>
            </a:r>
            <a:r>
              <a:rPr lang="en-US" sz="850" cap="all" dirty="0" smtClean="0">
                <a:solidFill>
                  <a:schemeClr val="tx1"/>
                </a:solidFill>
                <a:latin typeface="Arial Narrow" panose="020B0606020202030204" pitchFamily="34" charset="0"/>
                <a:cs typeface="Helvetica LT Std Cond"/>
              </a:rPr>
              <a:t>  I  us</a:t>
            </a:r>
            <a:endParaRPr lang="en-US" sz="900" dirty="0" smtClean="0">
              <a:solidFill>
                <a:schemeClr val="tx1"/>
              </a:solidFill>
              <a:latin typeface="Arial Narrow" panose="020B0606020202030204" pitchFamily="34" charset="0"/>
              <a:cs typeface="Helvetica LT Std Cond"/>
            </a:endParaRPr>
          </a:p>
        </p:txBody>
      </p:sp>
    </p:spTree>
    <p:extLst>
      <p:ext uri="{BB962C8B-B14F-4D97-AF65-F5344CB8AC3E}">
        <p14:creationId xmlns:p14="http://schemas.microsoft.com/office/powerpoint/2010/main" val="271916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80" r:id="rId4"/>
    <p:sldLayoutId id="2147483667" r:id="rId5"/>
    <p:sldLayoutId id="2147483681" r:id="rId6"/>
    <p:sldLayoutId id="2147483662" r:id="rId7"/>
    <p:sldLayoutId id="2147483682" r:id="rId8"/>
    <p:sldLayoutId id="2147483669" r:id="rId9"/>
    <p:sldLayoutId id="2147483683" r:id="rId10"/>
    <p:sldLayoutId id="2147483677" r:id="rId11"/>
    <p:sldLayoutId id="2147483684" r:id="rId12"/>
    <p:sldLayoutId id="2147483676" r:id="rId13"/>
    <p:sldLayoutId id="2147483685" r:id="rId14"/>
    <p:sldLayoutId id="2147483668" r:id="rId15"/>
    <p:sldLayoutId id="2147483686" r:id="rId16"/>
    <p:sldLayoutId id="2147483670" r:id="rId17"/>
    <p:sldLayoutId id="2147483673" r:id="rId18"/>
    <p:sldLayoutId id="2147483671" r:id="rId19"/>
    <p:sldLayoutId id="2147483678" r:id="rId20"/>
    <p:sldLayoutId id="2147483687" r:id="rId21"/>
    <p:sldLayoutId id="2147483655" r:id="rId22"/>
    <p:sldLayoutId id="2147483689" r:id="rId23"/>
    <p:sldLayoutId id="2147483679" r:id="rId24"/>
    <p:sldLayoutId id="2147483688" r:id="rId2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18824" rtl="0" eaLnBrk="1" latinLnBrk="0" hangingPunct="1">
        <a:spcBef>
          <a:spcPct val="0"/>
        </a:spcBef>
        <a:buNone/>
        <a:defRPr sz="2400" b="1" kern="1200" cap="none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indent="0" algn="l" defTabSz="1018824" rtl="0" eaLnBrk="1" latinLnBrk="0" hangingPunct="1">
        <a:lnSpc>
          <a:spcPct val="100000"/>
        </a:lnSpc>
        <a:spcBef>
          <a:spcPts val="0"/>
        </a:spcBef>
        <a:buClr>
          <a:schemeClr val="accent2"/>
        </a:buClr>
        <a:buFontTx/>
        <a:buNone/>
        <a:defRPr sz="2000" b="1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0" indent="0" algn="l" defTabSz="1018824" rtl="0" eaLnBrk="1" latinLnBrk="0" hangingPunct="1">
        <a:lnSpc>
          <a:spcPct val="100000"/>
        </a:lnSpc>
        <a:spcBef>
          <a:spcPts val="669"/>
        </a:spcBef>
        <a:spcAft>
          <a:spcPts val="669"/>
        </a:spcAft>
        <a:buClr>
          <a:schemeClr val="accent2"/>
        </a:buClr>
        <a:buFont typeface="Arial" panose="020B0604020202020204" pitchFamily="34" charset="0"/>
        <a:buNone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254706" indent="-254706" algn="l" defTabSz="1018824" rtl="0" eaLnBrk="1" latinLnBrk="0" hangingPunct="1">
        <a:lnSpc>
          <a:spcPct val="100000"/>
        </a:lnSpc>
        <a:spcBef>
          <a:spcPts val="669"/>
        </a:spcBef>
        <a:spcAft>
          <a:spcPts val="0"/>
        </a:spcAft>
        <a:buClr>
          <a:schemeClr val="accent2"/>
        </a:buClr>
        <a:buSzPct val="200000"/>
        <a:buFontTx/>
        <a:buBlip>
          <a:blip r:embed="rId29"/>
        </a:buBlip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636765" indent="-254706" algn="l" defTabSz="101882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Font typeface="Arial Narrow" panose="020B0606020202030204" pitchFamily="34" charset="0"/>
        <a:buChar char="–"/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896566" indent="-254706" algn="l" defTabSz="101882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125000"/>
        <a:buFontTx/>
        <a:buBlip>
          <a:blip r:embed="rId29"/>
        </a:buBlip>
        <a:defRPr sz="1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48">
          <p15:clr>
            <a:srgbClr val="F26B43"/>
          </p15:clr>
        </p15:guide>
        <p15:guide id="2" pos="3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2016 review / 2017 Programs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Hodge Products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2/1/2017</a:t>
            </a:r>
            <a:endParaRPr lang="en-US" dirty="0"/>
          </a:p>
        </p:txBody>
      </p:sp>
      <p:pic>
        <p:nvPicPr>
          <p:cNvPr id="1026" name="Picture 2" descr="HPI Onlin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834" y="1206822"/>
            <a:ext cx="5370154" cy="182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2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812800" y="1929293"/>
            <a:ext cx="4753624" cy="474719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87554">
              <a:spcBef>
                <a:spcPts val="1165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Commercial Magnum Features and Benefits:</a:t>
            </a:r>
            <a:endParaRPr lang="en-US" sz="1359" kern="0" dirty="0">
              <a:solidFill>
                <a:prstClr val="black"/>
              </a:solidFill>
            </a:endParaRP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Dual Ball Bearing Locking provides higher security</a:t>
            </a: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Chrome Plated Steel Octagonal Shackle, for improved weatherability and cut resistance</a:t>
            </a:r>
          </a:p>
          <a:p>
            <a:pPr defTabSz="887554">
              <a:spcBef>
                <a:spcPts val="29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Stainless Steel Top and Bottom Plate with a 304 Stainless Steel Sleeve for greater weather resistance</a:t>
            </a: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4-Pin Tumbler Brass Cylinder, including WP4 Edge Cylinder</a:t>
            </a: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Can key into existing K1 or WP4 Edge keyway</a:t>
            </a: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Non-</a:t>
            </a:r>
            <a:r>
              <a:rPr lang="en-US" sz="1553" kern="0" dirty="0" err="1">
                <a:solidFill>
                  <a:prstClr val="black"/>
                </a:solidFill>
              </a:rPr>
              <a:t>Rekeyable</a:t>
            </a:r>
            <a:endParaRPr lang="en-US" sz="1553" kern="0" dirty="0">
              <a:solidFill>
                <a:prstClr val="black"/>
              </a:solidFill>
            </a:endParaRP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Top and Bottom Double Bumper</a:t>
            </a:r>
          </a:p>
          <a:p>
            <a:pPr defTabSz="887554">
              <a:spcBef>
                <a:spcPts val="58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2 Sizes – M1STS (1-3/4”) and M5STS (2”) Magnum Lockbody</a:t>
            </a:r>
          </a:p>
          <a:p>
            <a:pPr defTabSz="887554">
              <a:spcBef>
                <a:spcPts val="292"/>
              </a:spcBef>
              <a:buClr>
                <a:srgbClr val="C00000"/>
              </a:buClr>
              <a:buSzPct val="80000"/>
              <a:defRPr/>
            </a:pPr>
            <a:r>
              <a:rPr lang="en-US" sz="1553" kern="0" dirty="0">
                <a:solidFill>
                  <a:prstClr val="black"/>
                </a:solidFill>
              </a:rPr>
              <a:t>3 Shackle Lengths-  1”, 1-1/2”, 2-1/2”</a:t>
            </a:r>
          </a:p>
          <a:p>
            <a:endParaRPr lang="en-US" sz="1553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Commercial Magnum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12799" y="1273649"/>
            <a:ext cx="7986013" cy="44354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kern="0" dirty="0">
                <a:solidFill>
                  <a:srgbClr val="828282"/>
                </a:solidFill>
              </a:rPr>
              <a:t>Commercial Magnum provides an option for value-oriented customers to increase the security and weatherability of their padlocks, without the </a:t>
            </a:r>
            <a:r>
              <a:rPr lang="en-US" kern="0" dirty="0" smtClean="0">
                <a:solidFill>
                  <a:srgbClr val="828282"/>
                </a:solidFill>
              </a:rPr>
              <a:t>ProSeries® </a:t>
            </a:r>
            <a:r>
              <a:rPr lang="en-US" kern="0" dirty="0">
                <a:solidFill>
                  <a:srgbClr val="828282"/>
                </a:solidFill>
              </a:rPr>
              <a:t>or solid body </a:t>
            </a:r>
            <a:r>
              <a:rPr lang="en-US" kern="0" dirty="0" smtClean="0">
                <a:solidFill>
                  <a:srgbClr val="828282"/>
                </a:solidFill>
              </a:rPr>
              <a:t>premium</a:t>
            </a:r>
            <a:endParaRPr lang="en-US" kern="0" dirty="0">
              <a:solidFill>
                <a:srgbClr val="82828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80758" y="1856520"/>
            <a:ext cx="1620455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72615">
              <a:defRPr/>
            </a:pPr>
            <a:r>
              <a:rPr lang="en-US" sz="1359" b="1" i="1" kern="0" dirty="0">
                <a:solidFill>
                  <a:schemeClr val="accent1"/>
                </a:solidFill>
              </a:rPr>
              <a:t> Available August</a:t>
            </a:r>
          </a:p>
          <a:p>
            <a:pPr algn="ctr" defTabSz="872615">
              <a:defRPr/>
            </a:pPr>
            <a:r>
              <a:rPr lang="en-US" sz="1359" b="1" i="1" kern="0" dirty="0">
                <a:solidFill>
                  <a:schemeClr val="accent1"/>
                </a:solidFill>
              </a:rPr>
              <a:t>2016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69774" y="4329954"/>
            <a:ext cx="764448" cy="45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65" b="1" dirty="0">
                <a:solidFill>
                  <a:prstClr val="black"/>
                </a:solidFill>
              </a:rPr>
              <a:t>List Price $17.98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49742" y="2551306"/>
            <a:ext cx="1080089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9" b="1" dirty="0">
                <a:solidFill>
                  <a:prstClr val="black"/>
                </a:solidFill>
              </a:rPr>
              <a:t>Commercial Magnum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3"/>
          <a:stretch/>
        </p:blipFill>
        <p:spPr>
          <a:xfrm>
            <a:off x="5826183" y="3065520"/>
            <a:ext cx="958674" cy="12625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97828" y="2494954"/>
            <a:ext cx="1257299" cy="71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9" b="1" dirty="0">
                <a:solidFill>
                  <a:prstClr val="black"/>
                </a:solidFill>
              </a:rPr>
              <a:t>Commercial Laminated Steel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18816" y="4313590"/>
            <a:ext cx="764448" cy="45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65" b="1" dirty="0">
                <a:solidFill>
                  <a:prstClr val="black"/>
                </a:solidFill>
              </a:rPr>
              <a:t>List Price $14.98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/>
          <a:srcRect l="22557" t="2338" r="19270" b="-1"/>
          <a:stretch/>
        </p:blipFill>
        <p:spPr>
          <a:xfrm>
            <a:off x="8794380" y="2860548"/>
            <a:ext cx="859811" cy="14665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681771" y="2456330"/>
            <a:ext cx="1253074" cy="51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9" b="1" dirty="0">
                <a:solidFill>
                  <a:prstClr val="black"/>
                </a:solidFill>
              </a:rPr>
              <a:t>Pro Series Weather Tough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910424" y="4329954"/>
            <a:ext cx="764448" cy="45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65" b="1" dirty="0">
                <a:solidFill>
                  <a:prstClr val="black"/>
                </a:solidFill>
              </a:rPr>
              <a:t>List Price $24.51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086528" y="2494955"/>
            <a:ext cx="1409020" cy="2286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47" dirty="0">
              <a:solidFill>
                <a:prstClr val="white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2330" y="3071271"/>
            <a:ext cx="674947" cy="12093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6183" y="5091769"/>
            <a:ext cx="3939658" cy="809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92"/>
              </a:spcBef>
              <a:spcAft>
                <a:spcPts val="194"/>
              </a:spcAft>
              <a:buClr>
                <a:srgbClr val="C00000"/>
              </a:buClr>
              <a:defRPr/>
            </a:pPr>
            <a:r>
              <a:rPr lang="en-US" sz="1553" dirty="0">
                <a:solidFill>
                  <a:prstClr val="black"/>
                </a:solidFill>
              </a:rPr>
              <a:t>Commercial Magnum bridges the price point gap between the Commercial Laminated and ProSeries®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576328" y="1856519"/>
            <a:ext cx="0" cy="481092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2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Commercial Laminated Padlock Price Progression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00025" y="1548287"/>
            <a:ext cx="1925532" cy="33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3" b="1" dirty="0">
                <a:solidFill>
                  <a:prstClr val="black"/>
                </a:solidFill>
              </a:rPr>
              <a:t>Price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368788" y="6378374"/>
            <a:ext cx="1509333" cy="33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3" b="1" dirty="0">
                <a:solidFill>
                  <a:prstClr val="black"/>
                </a:solidFill>
              </a:rPr>
              <a:t>Performance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 flipH="1" flipV="1">
            <a:off x="377694" y="1906752"/>
            <a:ext cx="15795" cy="437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93487" y="6281710"/>
            <a:ext cx="9160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3"/>
          <a:stretch/>
        </p:blipFill>
        <p:spPr>
          <a:xfrm>
            <a:off x="2069656" y="3792801"/>
            <a:ext cx="833943" cy="1045990"/>
          </a:xfrm>
          <a:prstGeom prst="rect">
            <a:avLst/>
          </a:prstGeom>
        </p:spPr>
      </p:pic>
      <p:pic>
        <p:nvPicPr>
          <p:cNvPr id="9" name="Picture 8" descr="//www.masterlock.com/apps/utilities/img.jsp?i=MLCOM_PRODUCT_1.jpg&amp;w=285&amp;u=1&amp;cs=1&amp;t=p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68" b="10276"/>
          <a:stretch/>
        </p:blipFill>
        <p:spPr bwMode="auto">
          <a:xfrm>
            <a:off x="1036702" y="4664028"/>
            <a:ext cx="713144" cy="101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557" t="2338" r="19270" b="-1"/>
          <a:stretch/>
        </p:blipFill>
        <p:spPr>
          <a:xfrm>
            <a:off x="7669229" y="2327431"/>
            <a:ext cx="902101" cy="14653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568" y="4145840"/>
            <a:ext cx="629803" cy="1074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689" y="3053803"/>
            <a:ext cx="773754" cy="10747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20172" y="1961767"/>
            <a:ext cx="800219" cy="36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47" b="1" dirty="0">
                <a:solidFill>
                  <a:prstClr val="black"/>
                </a:solidFill>
              </a:rPr>
              <a:t>$24.51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15" y="5677828"/>
            <a:ext cx="1463606" cy="510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#1</a:t>
            </a:r>
          </a:p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1-3/4" Laminated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43163" y="4809149"/>
            <a:ext cx="1167051" cy="510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#5</a:t>
            </a:r>
          </a:p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2" Laminated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5777" y="5246410"/>
            <a:ext cx="1376339" cy="510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#M1STS</a:t>
            </a:r>
          </a:p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1-3/4" SS Sleeve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85517" y="4169039"/>
            <a:ext cx="1079783" cy="510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#M5STS</a:t>
            </a:r>
          </a:p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2" SS Sleeve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0946" y="2650605"/>
            <a:ext cx="748923" cy="36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47" b="1" dirty="0">
                <a:solidFill>
                  <a:prstClr val="black"/>
                </a:solidFill>
              </a:rPr>
              <a:t>$17.98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69486" y="3757502"/>
            <a:ext cx="748923" cy="36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47" b="1" dirty="0">
                <a:solidFill>
                  <a:prstClr val="black"/>
                </a:solidFill>
              </a:rPr>
              <a:t>$14.25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52779" y="3477804"/>
            <a:ext cx="748923" cy="36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47" b="1" dirty="0">
                <a:solidFill>
                  <a:prstClr val="black"/>
                </a:solidFill>
              </a:rPr>
              <a:t>$14.98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66544" y="4404606"/>
            <a:ext cx="790153" cy="36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47" b="1" dirty="0">
                <a:solidFill>
                  <a:prstClr val="black"/>
                </a:solidFill>
              </a:rPr>
              <a:t>$11.79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92998" y="3807195"/>
            <a:ext cx="1654565" cy="719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#6121</a:t>
            </a:r>
          </a:p>
          <a:p>
            <a:pPr algn="ctr"/>
            <a:r>
              <a:rPr lang="en-US" sz="1359" dirty="0">
                <a:solidFill>
                  <a:srgbClr val="000000"/>
                </a:solidFill>
                <a:latin typeface="Calibri" panose="020F0502020204030204" pitchFamily="34" charset="0"/>
              </a:rPr>
              <a:t>2-1/4” Weather Tough Sleeve</a:t>
            </a:r>
          </a:p>
        </p:txBody>
      </p:sp>
    </p:spTree>
    <p:extLst>
      <p:ext uri="{BB962C8B-B14F-4D97-AF65-F5344CB8AC3E}">
        <p14:creationId xmlns:p14="http://schemas.microsoft.com/office/powerpoint/2010/main" val="307205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</a:t>
            </a:r>
            <a:r>
              <a:rPr lang="en-US" dirty="0" smtClean="0"/>
              <a:t> </a:t>
            </a:r>
            <a:r>
              <a:rPr lang="en-US" dirty="0" smtClean="0"/>
              <a:t>– New Products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363" y="1356852"/>
            <a:ext cx="87279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S600</a:t>
            </a:r>
            <a:r>
              <a:rPr lang="en-US" b="1" dirty="0"/>
              <a:t> </a:t>
            </a:r>
            <a:r>
              <a:rPr lang="en-US" b="1" dirty="0" smtClean="0"/>
              <a:t>Series</a:t>
            </a:r>
            <a:r>
              <a:rPr lang="en-US" b="1" dirty="0"/>
              <a:t> </a:t>
            </a:r>
            <a:r>
              <a:rPr lang="en-US" b="1" dirty="0" smtClean="0"/>
              <a:t>Group</a:t>
            </a:r>
            <a:r>
              <a:rPr lang="en-US" b="1" dirty="0"/>
              <a:t> </a:t>
            </a:r>
            <a:r>
              <a:rPr lang="en-US" b="1" dirty="0" smtClean="0"/>
              <a:t>Lock Boxes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new lock boxes have a rugged construction designed to withstand the toughest environments.  All three models – the S600, S601 and S602 – are designed with a clear, impact-resistant window that allows participants in the lockout to view the keys secured inside.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stackable design facilitates storage and simplifies the transportation of multiple boxes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box has lock holes for up to 18 personal locks, plus an additional hole on the front latch for an operations lock.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S601 is designed with a window along the long side of the box to provide users with a view of any unused locks during a lockout.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large capacity S602 includes a rewriteable tag that can be used for procedure-specific information.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Offering Overview and List Prices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 Group Lock Box Line Up!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07352" y="4298621"/>
            <a:ext cx="2068431" cy="171097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S600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b="1" dirty="0" smtClean="0"/>
              <a:t>Small Group Lock Box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sz="1600" dirty="0" smtClean="0"/>
              <a:t>List Price US$109.95</a:t>
            </a:r>
            <a:endParaRPr lang="en-US" sz="16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608438" y="4298622"/>
            <a:ext cx="2499360" cy="1710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4706" indent="-254706" algn="l" defTabSz="1018824" rtl="0" eaLnBrk="1" latinLnBrk="0" hangingPunct="1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2"/>
              </a:buBlip>
              <a:defRPr sz="1800" b="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509412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896566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636765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896566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S601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b="1" dirty="0" smtClean="0"/>
              <a:t>Small Group Lock Box with Side Window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sz="1600" dirty="0" smtClean="0"/>
              <a:t>List Price US$109.95</a:t>
            </a:r>
            <a:endParaRPr lang="en-US" sz="1600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050168" y="4298621"/>
            <a:ext cx="2091787" cy="1710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4706" indent="-254706" algn="l" defTabSz="1018824" rtl="0" eaLnBrk="1" latinLnBrk="0" hangingPunct="1">
              <a:lnSpc>
                <a:spcPct val="100000"/>
              </a:lnSpc>
              <a:spcBef>
                <a:spcPts val="1337"/>
              </a:spcBef>
              <a:spcAft>
                <a:spcPts val="0"/>
              </a:spcAft>
              <a:buClr>
                <a:schemeClr val="accent2"/>
              </a:buClr>
              <a:buSzPct val="200000"/>
              <a:buFontTx/>
              <a:buBlip>
                <a:blip r:embed="rId2"/>
              </a:buBlip>
              <a:defRPr sz="1800" b="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509412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896566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50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636765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 Narrow" panose="020B0606020202030204" pitchFamily="34" charset="0"/>
              <a:buChar char="–"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896566" indent="-254706" algn="l" defTabSz="101882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25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801767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10188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S602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b="1" dirty="0" smtClean="0"/>
              <a:t>Large Group Lock Box with Rewriteable Tag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sz="1600" dirty="0" smtClean="0"/>
              <a:t>List Price US$139.95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2081546"/>
            <a:ext cx="2654939" cy="2057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45" y="2081546"/>
            <a:ext cx="2659743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12" y="1691473"/>
            <a:ext cx="2730308" cy="24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S600 Features and Benefits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80" y="2194560"/>
            <a:ext cx="4500696" cy="37174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509723" y="1255841"/>
            <a:ext cx="17678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430 grade stainless steel construction with heavy-duty powder coat provides high </a:t>
            </a:r>
            <a:r>
              <a:rPr lang="en-US" sz="1100" b="1" dirty="0" err="1" smtClean="0"/>
              <a:t>weatherability</a:t>
            </a:r>
            <a:r>
              <a:rPr lang="en-US" sz="1100" b="1" dirty="0" smtClean="0"/>
              <a:t> and corrosion resistance.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384026" y="2397691"/>
            <a:ext cx="176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Numbered lockout holes ease the identification of lock ownership during group lockout.</a:t>
            </a:r>
            <a:endParaRPr lang="en-US" sz="11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13472" y="4671807"/>
            <a:ext cx="176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Flanged lockout holes ease lock attachment:  users do not have to “fish” shackles through the lid and box.</a:t>
            </a:r>
            <a:endParaRPr 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482973" y="1655605"/>
            <a:ext cx="1767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Key slot for dropping equipment lock keys into key cup.</a:t>
            </a:r>
            <a:endParaRPr lang="en-US" sz="11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78426" y="2851518"/>
            <a:ext cx="176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Lockout hole located in the latch provides for the attachment of the operations lock.</a:t>
            </a:r>
            <a:endParaRPr lang="en-US" sz="11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15133" y="4520070"/>
            <a:ext cx="17678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Clear, impact-resistant, polycarbonate window provides a clear line of sight to the equipment keys during a lockout.</a:t>
            </a:r>
            <a:endParaRPr 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482973" y="6033910"/>
            <a:ext cx="1767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Tooled holes for riveting permanent metal identification tags.</a:t>
            </a:r>
            <a:endParaRPr lang="en-US" sz="1100" b="1" dirty="0"/>
          </a:p>
        </p:txBody>
      </p:sp>
      <p:cxnSp>
        <p:nvCxnSpPr>
          <p:cNvPr id="46" name="Straight Arrow Connector 45"/>
          <p:cNvCxnSpPr>
            <a:stCxn id="40" idx="1"/>
          </p:cNvCxnSpPr>
          <p:nvPr/>
        </p:nvCxnSpPr>
        <p:spPr>
          <a:xfrm flipH="1" flipV="1">
            <a:off x="5740400" y="3744537"/>
            <a:ext cx="1073072" cy="1311991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1"/>
          </p:cNvCxnSpPr>
          <p:nvPr/>
        </p:nvCxnSpPr>
        <p:spPr>
          <a:xfrm flipH="1">
            <a:off x="6228080" y="2782412"/>
            <a:ext cx="1155946" cy="300794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892800" y="2194560"/>
            <a:ext cx="487588" cy="538955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2"/>
          </p:cNvCxnSpPr>
          <p:nvPr/>
        </p:nvCxnSpPr>
        <p:spPr>
          <a:xfrm>
            <a:off x="3366893" y="2255769"/>
            <a:ext cx="534547" cy="1288940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0"/>
          </p:cNvCxnSpPr>
          <p:nvPr/>
        </p:nvCxnSpPr>
        <p:spPr>
          <a:xfrm flipV="1">
            <a:off x="3366893" y="5289511"/>
            <a:ext cx="768227" cy="744399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</p:cNvCxnSpPr>
          <p:nvPr/>
        </p:nvCxnSpPr>
        <p:spPr>
          <a:xfrm flipV="1">
            <a:off x="2482973" y="4671809"/>
            <a:ext cx="981679" cy="317621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2" idx="2"/>
          </p:cNvCxnSpPr>
          <p:nvPr/>
        </p:nvCxnSpPr>
        <p:spPr>
          <a:xfrm>
            <a:off x="1562346" y="3620959"/>
            <a:ext cx="1902306" cy="580064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10" y="2194560"/>
            <a:ext cx="5083391" cy="4040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S600 Features and Benefits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92763" y="1255841"/>
            <a:ext cx="176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Drain holes limit the ability for rain water or other liquids to accumulate inside the box.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384026" y="2397691"/>
            <a:ext cx="17678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Recessed bottom surface enables the lock boxes to be stack on top of each other. </a:t>
            </a:r>
            <a:endParaRPr lang="en-US" sz="1100" b="1" dirty="0"/>
          </a:p>
        </p:txBody>
      </p:sp>
      <p:cxnSp>
        <p:nvCxnSpPr>
          <p:cNvPr id="49" name="Straight Arrow Connector 48"/>
          <p:cNvCxnSpPr>
            <a:stCxn id="39" idx="1"/>
          </p:cNvCxnSpPr>
          <p:nvPr/>
        </p:nvCxnSpPr>
        <p:spPr>
          <a:xfrm flipH="1">
            <a:off x="5699760" y="2697773"/>
            <a:ext cx="1684266" cy="385433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3"/>
          </p:cNvCxnSpPr>
          <p:nvPr/>
        </p:nvCxnSpPr>
        <p:spPr>
          <a:xfrm>
            <a:off x="3660603" y="1640562"/>
            <a:ext cx="870757" cy="1357293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52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80" y="1404388"/>
            <a:ext cx="4176122" cy="5349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S600 Features and Benefits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0362" y="1255841"/>
            <a:ext cx="176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Rubber gasket prevents the secured keys from falling back through the key slot when the box is inverted.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384026" y="2397691"/>
            <a:ext cx="17678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Removable key cup contains keys during the lockout, ensures keys are visible during the lockout, and provides ease in retrieving the keys once the lockout is complete.</a:t>
            </a:r>
            <a:endParaRPr lang="en-US" sz="1100" b="1" dirty="0"/>
          </a:p>
        </p:txBody>
      </p:sp>
      <p:cxnSp>
        <p:nvCxnSpPr>
          <p:cNvPr id="49" name="Straight Arrow Connector 48"/>
          <p:cNvCxnSpPr>
            <a:stCxn id="39" idx="1"/>
          </p:cNvCxnSpPr>
          <p:nvPr/>
        </p:nvCxnSpPr>
        <p:spPr>
          <a:xfrm flipH="1">
            <a:off x="6228080" y="3036328"/>
            <a:ext cx="1155946" cy="387592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3"/>
          </p:cNvCxnSpPr>
          <p:nvPr/>
        </p:nvCxnSpPr>
        <p:spPr>
          <a:xfrm>
            <a:off x="2368202" y="1640562"/>
            <a:ext cx="1360518" cy="299998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10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S602 Features and Benefits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64558" y="6447435"/>
            <a:ext cx="769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/>
              <a:t>The S602 has the same features as the S600, except as noted above.</a:t>
            </a:r>
            <a:endParaRPr lang="en-US" sz="1600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73" y="1605280"/>
            <a:ext cx="4795353" cy="4643119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21352019">
            <a:off x="2667466" y="2960628"/>
            <a:ext cx="338865" cy="2800068"/>
          </a:xfrm>
          <a:prstGeom prst="leftBrace">
            <a:avLst/>
          </a:prstGeom>
          <a:ln w="19050" cap="sq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88151" y="5031263"/>
            <a:ext cx="2085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Re-writeable label enables users to temporarily mark the box with procedure-specific or other  information.</a:t>
            </a:r>
            <a:endParaRPr lang="en-US" sz="1100" b="1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4368801" y="4156041"/>
            <a:ext cx="2519350" cy="1259943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0018" y="4227161"/>
            <a:ext cx="1767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Taller box provides greater lock storage capacity.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88460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 – Carded Safety Program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876" y="4393691"/>
            <a:ext cx="259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Carded Products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13 new “D” items.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Covers locks, tags, devices, kits.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81932" y="4393691"/>
            <a:ext cx="30652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Planogram Kits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4 MLC defined planograms.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Includes product and merchandising accessories.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76785" y="4393691"/>
            <a:ext cx="3090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Merchandising  Kits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2 Merchandising Kits.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1400" dirty="0" smtClean="0"/>
              <a:t>Merchandising accessories for distributors that display safety and/or security planograms.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02163" y="5774763"/>
            <a:ext cx="8463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Presents the Master Lock brand in the show room.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Drives incremental volume with existing distribution </a:t>
            </a:r>
            <a:r>
              <a:rPr lang="en-US" dirty="0" smtClean="0"/>
              <a:t>partners; captures walk-in, transactional business.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214" y="1236481"/>
            <a:ext cx="1718660" cy="3078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128" y="1374793"/>
            <a:ext cx="2622572" cy="8641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376" y="2479112"/>
            <a:ext cx="1110983" cy="1639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52" y="2513958"/>
            <a:ext cx="1390024" cy="1876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" y="1285779"/>
            <a:ext cx="1755361" cy="132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2016 /2017 analysis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2015 Full Year Net Sales - $4,526,313.27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2016 Full Year Net Sales - $4,632,956.27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Net Sales PYTD Variance – 2.36% 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Carded Products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44156" y="4222886"/>
            <a:ext cx="8216428" cy="88585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 smtClean="0"/>
              <a:t>Product is priced at a 4% premium to the equivalent commercially packaged item (based on 2017 list prices).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All cards are trilingual:  English, Canadian French, Latin American Spanish.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Master carton quantities of 6 for each item; MOQ is 1.</a:t>
            </a:r>
          </a:p>
          <a:p>
            <a:pPr>
              <a:spcBef>
                <a:spcPts val="600"/>
              </a:spcBef>
            </a:pPr>
            <a:r>
              <a:rPr lang="en-US" sz="2000" dirty="0" smtClean="0"/>
              <a:t>Padlocks have one key and tri-lingual label pack.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" y="1104898"/>
            <a:ext cx="9966951" cy="2857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5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Carded Kits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61104" y="5696550"/>
            <a:ext cx="8435296" cy="88585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/>
              <a:t>Product is priced at a 4% premium to the equivalent commercially packaged item (based on 2017 list prices).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All cards are trilingual:  English, Canadian French, Latin American Spanish.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Master carton quantities of 4 for each item; MOQ is 1.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80" y="3574555"/>
            <a:ext cx="1811765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" y="3462583"/>
            <a:ext cx="135450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51" y="1381807"/>
            <a:ext cx="1856384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5" y="1172377"/>
            <a:ext cx="1354509" cy="1828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0954" y="5547739"/>
            <a:ext cx="9366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09263" y="3942243"/>
            <a:ext cx="509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 S1010 compact lockout pouch</a:t>
            </a:r>
          </a:p>
          <a:p>
            <a:r>
              <a:rPr lang="en-US" sz="1200" dirty="0"/>
              <a:t>(1) Set of 406 dielectric Zenex thermoplastic safety padlocks, keyed alike set of 2, red</a:t>
            </a:r>
          </a:p>
          <a:p>
            <a:r>
              <a:rPr lang="en-US" sz="1200" dirty="0"/>
              <a:t>(2) 493B Grip Tight™ Circuit Breaker Lockout, Standard Single and Double Toggles</a:t>
            </a:r>
          </a:p>
          <a:p>
            <a:r>
              <a:rPr lang="en-US" sz="1200" dirty="0"/>
              <a:t>(1) 491B Grip Tight™ Circuit Breaker Lockout, Tall and Wide Toggles</a:t>
            </a:r>
          </a:p>
          <a:p>
            <a:r>
              <a:rPr lang="en-US" sz="1200" dirty="0"/>
              <a:t>(1) 420 Steel Lockout Hasp, 1in (25mm) Jaw Clearance</a:t>
            </a:r>
          </a:p>
          <a:p>
            <a:r>
              <a:rPr lang="en-US" sz="1200" dirty="0"/>
              <a:t>(1) S297 Do Not Operate Safety Maintenance Tag, English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9221" y="3510315"/>
            <a:ext cx="2033337" cy="39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S1010DELECKIT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1824" y="4954539"/>
            <a:ext cx="2411223" cy="39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List Price: $118.09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6750" y="2701130"/>
            <a:ext cx="2411223" cy="39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List Price: $159.93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000" y="5152884"/>
            <a:ext cx="2382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SKU # P50083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799220" y="1172377"/>
            <a:ext cx="2033337" cy="39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S1010DGCKIT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09263" y="1517013"/>
            <a:ext cx="5090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(1) S1010 compact lockout pouch</a:t>
            </a:r>
          </a:p>
          <a:p>
            <a:r>
              <a:rPr lang="en-US" sz="1200" dirty="0"/>
              <a:t>(1) Set of 410 Zenex thermoplastic safety padlocks, keyed alike set of 2, red</a:t>
            </a:r>
          </a:p>
          <a:p>
            <a:r>
              <a:rPr lang="en-US" sz="1200" dirty="0"/>
              <a:t>(2) 493B Grip Tight™ Circuit Breaker Lockout, Standard Single and Double Toggles</a:t>
            </a:r>
          </a:p>
          <a:p>
            <a:r>
              <a:rPr lang="en-US" sz="1200" dirty="0"/>
              <a:t>(1) 491B Grip Tight™ Circuit Breaker Lockout, Tall and Wide Toggles</a:t>
            </a:r>
          </a:p>
          <a:p>
            <a:r>
              <a:rPr lang="en-US" sz="1200" dirty="0"/>
              <a:t>(1) 420 Steel Lockout Hasp, 1in (25mm) Jaw Clearance</a:t>
            </a:r>
          </a:p>
          <a:p>
            <a:r>
              <a:rPr lang="en-US" sz="1200" dirty="0"/>
              <a:t>(1) S297 Do Not Operate Safety Maintenance Tag, English</a:t>
            </a:r>
          </a:p>
          <a:p>
            <a:r>
              <a:rPr lang="en-US" sz="1200" dirty="0"/>
              <a:t>(1) 480 Rotating Gate Valve Lockout, 1in-3in (25mm-76mm) Diameter Handles</a:t>
            </a:r>
          </a:p>
          <a:p>
            <a:r>
              <a:rPr lang="en-US" sz="1200" dirty="0"/>
              <a:t>(1) S806 Adjustable Cable Lockout, 6ft (1.8m) Cable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4761" y="3028479"/>
            <a:ext cx="2382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SKU # P50084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22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Planograms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769691" y="1214464"/>
            <a:ext cx="1828343" cy="2938907"/>
          </a:xfrm>
        </p:spPr>
        <p:txBody>
          <a:bodyPr>
            <a:noAutofit/>
          </a:bodyPr>
          <a:lstStyle/>
          <a:p>
            <a:pPr marL="174625" indent="-174625">
              <a:spcBef>
                <a:spcPts val="600"/>
              </a:spcBef>
            </a:pPr>
            <a:r>
              <a:rPr lang="en-US" sz="1000" b="1" dirty="0" smtClean="0"/>
              <a:t>4 Planograms in total:  2 focused on general industry, 1 each targeting electrical and plumbing contractors.</a:t>
            </a:r>
          </a:p>
          <a:p>
            <a:pPr marL="174625" indent="-174625">
              <a:spcBef>
                <a:spcPts val="600"/>
              </a:spcBef>
            </a:pPr>
            <a:r>
              <a:rPr lang="en-US" sz="1000" b="1" dirty="0" smtClean="0"/>
              <a:t>Each planogram kit contains product, planogram schematic, header, reorder cards, and hooks for hanging the product.</a:t>
            </a:r>
          </a:p>
          <a:p>
            <a:pPr marL="174625" indent="-174625">
              <a:spcBef>
                <a:spcPts val="600"/>
              </a:spcBef>
            </a:pPr>
            <a:r>
              <a:rPr lang="en-US" sz="1000" b="1" dirty="0" smtClean="0"/>
              <a:t>The set of re-order cards is the same for all planograms kits (they are not kit specific).</a:t>
            </a:r>
          </a:p>
          <a:p>
            <a:pPr marL="174625" indent="-174625">
              <a:spcBef>
                <a:spcPts val="600"/>
              </a:spcBef>
            </a:pPr>
            <a:r>
              <a:rPr lang="en-US" sz="1000" b="1" dirty="0" smtClean="0"/>
              <a:t>Pricing is a total of the product pricing.  No pricing adder is included for the merchandising accessories.  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8" y="1059582"/>
            <a:ext cx="1864165" cy="3339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64" y="1059581"/>
            <a:ext cx="1795599" cy="2719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375" y="1070134"/>
            <a:ext cx="1768195" cy="26979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359" y="1070134"/>
            <a:ext cx="1806845" cy="26979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4430302"/>
            <a:ext cx="190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1337LGENIND</a:t>
            </a:r>
            <a:endParaRPr lang="en-US" sz="11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7177" y="3812210"/>
            <a:ext cx="190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1337SMGENIND</a:t>
            </a:r>
            <a:endParaRPr lang="en-US" sz="11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23333" y="3768083"/>
            <a:ext cx="190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1336ELECT</a:t>
            </a:r>
            <a:endParaRPr lang="en-US" sz="11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30510" y="3744490"/>
            <a:ext cx="190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1336PLMB</a:t>
            </a:r>
            <a:endParaRPr lang="en-US" sz="11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322" y="4176964"/>
            <a:ext cx="7850732" cy="2776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65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Bluetooth Lock Box</a:t>
            </a:r>
          </a:p>
          <a:p>
            <a:endParaRPr lang="en-US" dirty="0"/>
          </a:p>
          <a:p>
            <a:r>
              <a:rPr lang="en-US" dirty="0" smtClean="0"/>
              <a:t>5440D – Portable with shackle</a:t>
            </a:r>
          </a:p>
          <a:p>
            <a:endParaRPr lang="en-US" dirty="0"/>
          </a:p>
          <a:p>
            <a:r>
              <a:rPr lang="en-US" dirty="0" smtClean="0"/>
              <a:t>5441D – Wall Mount</a:t>
            </a:r>
          </a:p>
          <a:p>
            <a:endParaRPr lang="en-US" dirty="0"/>
          </a:p>
          <a:p>
            <a:r>
              <a:rPr lang="en-US" dirty="0" smtClean="0"/>
              <a:t>Release expected in May </a:t>
            </a:r>
          </a:p>
          <a:p>
            <a:endParaRPr lang="en-US" dirty="0"/>
          </a:p>
          <a:p>
            <a:r>
              <a:rPr lang="en-US" dirty="0" smtClean="0"/>
              <a:t>Forecast in!</a:t>
            </a:r>
          </a:p>
          <a:p>
            <a:endParaRPr lang="en-US" dirty="0"/>
          </a:p>
          <a:p>
            <a:r>
              <a:rPr lang="en-US" dirty="0" smtClean="0"/>
              <a:t>Communicated the commitment for stock of 600 units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3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Shackle Guard</a:t>
            </a:r>
          </a:p>
          <a:p>
            <a:r>
              <a:rPr lang="en-US" b="1" dirty="0"/>
              <a:t>1591, 1592, 1593, 1594, &amp; 1596 Shackle Shroud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44" y="2856124"/>
            <a:ext cx="1286510" cy="121348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03211" y="2856124"/>
            <a:ext cx="923925" cy="119062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0262"/>
              </p:ext>
            </p:extLst>
          </p:nvPr>
        </p:nvGraphicFramePr>
        <p:xfrm>
          <a:off x="1790527" y="4271380"/>
          <a:ext cx="5762625" cy="2392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7343"/>
                <a:gridCol w="3964053"/>
                <a:gridCol w="971229"/>
              </a:tblGrid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Product 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List Price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Master Lock 1502 combination lock with Shackle Shroud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$9.00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Master Lock 1525 combination lock with Shackle Shroud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Master Lock 1572 combination lock with Shackle Shroud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$9.00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Master Lock 1585 combination lock with Shackle Shroud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$11.00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Shackle Shroud sold separately (will fit standard combination locks)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$4.00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Arial Unicode MS" panose="020B0604020202020204" pitchFamily="34" charset="-12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336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Promotions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3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70" y="2180891"/>
            <a:ext cx="8780230" cy="290672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Q1 Programs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Eligible Products -1525, 1585, 2010 and 2650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 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2017 Portable Locker Lock Stocking Promo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7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2017 Portable Locker Lock Stocking Promo</a:t>
            </a:r>
          </a:p>
          <a:p>
            <a:endParaRPr lang="en-US" dirty="0"/>
          </a:p>
          <a:p>
            <a:r>
              <a:rPr lang="en-US" dirty="0" smtClean="0"/>
              <a:t>Phase II - ??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8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</a:t>
            </a:r>
            <a:r>
              <a:rPr lang="en-US" dirty="0" smtClean="0"/>
              <a:t> </a:t>
            </a:r>
            <a:r>
              <a:rPr lang="en-US" dirty="0" smtClean="0"/>
              <a:t>Q1 Promo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64" y="1120878"/>
            <a:ext cx="4435045" cy="5655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0809" y="1328749"/>
            <a:ext cx="38169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Standard Terms, Minimum Order $1000.00</a:t>
            </a:r>
          </a:p>
          <a:p>
            <a:r>
              <a:rPr lang="en-US" b="1" dirty="0" smtClean="0"/>
              <a:t>Through April 3</a:t>
            </a:r>
            <a:r>
              <a:rPr lang="en-US" b="1" baseline="30000" dirty="0" smtClean="0"/>
              <a:t>rd</a:t>
            </a:r>
            <a:endParaRPr lang="en-US" b="1" dirty="0" smtClean="0"/>
          </a:p>
          <a:p>
            <a:r>
              <a:rPr lang="en-US" b="1" dirty="0" smtClean="0"/>
              <a:t>Promo Number 17031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Commercial Magnum – 10% off, Free Engraving and 50% off Edge key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9830" y="3844413"/>
            <a:ext cx="35199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Resettable Locks 15% off </a:t>
            </a:r>
          </a:p>
          <a:p>
            <a:endParaRPr lang="en-US" dirty="0"/>
          </a:p>
          <a:p>
            <a:r>
              <a:rPr lang="en-US" dirty="0" smtClean="0"/>
              <a:t>406 Series 10% off </a:t>
            </a:r>
          </a:p>
          <a:p>
            <a:endParaRPr lang="en-US" dirty="0"/>
          </a:p>
          <a:p>
            <a:r>
              <a:rPr lang="en-US" dirty="0" smtClean="0"/>
              <a:t>Pro Series 10% off</a:t>
            </a:r>
          </a:p>
          <a:p>
            <a:endParaRPr lang="en-US" dirty="0"/>
          </a:p>
          <a:p>
            <a:r>
              <a:rPr lang="en-US" dirty="0" smtClean="0"/>
              <a:t>Electrical LO devices 10%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5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Hodge Products</a:t>
            </a:r>
            <a:r>
              <a:rPr lang="en-US" dirty="0" smtClean="0"/>
              <a:t> </a:t>
            </a:r>
            <a:r>
              <a:rPr lang="en-US" dirty="0" smtClean="0"/>
              <a:t>Q1 Promo - continued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4" y="1189702"/>
            <a:ext cx="4442754" cy="5665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29200" y="2129672"/>
            <a:ext cx="5029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Standard Terms, Minimum Order $1000.00</a:t>
            </a:r>
          </a:p>
          <a:p>
            <a:r>
              <a:rPr lang="en-US" b="1" dirty="0"/>
              <a:t>Through April 3</a:t>
            </a:r>
            <a:r>
              <a:rPr lang="en-US" b="1" baseline="30000" dirty="0"/>
              <a:t>rd</a:t>
            </a:r>
            <a:endParaRPr lang="en-US" b="1" dirty="0"/>
          </a:p>
          <a:p>
            <a:r>
              <a:rPr lang="en-US" b="1" dirty="0"/>
              <a:t>Promo Number 17031</a:t>
            </a:r>
          </a:p>
        </p:txBody>
      </p:sp>
    </p:spTree>
    <p:extLst>
      <p:ext uri="{BB962C8B-B14F-4D97-AF65-F5344CB8AC3E}">
        <p14:creationId xmlns:p14="http://schemas.microsoft.com/office/powerpoint/2010/main" val="93672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year </a:t>
            </a:r>
            <a:r>
              <a:rPr lang="en-US" dirty="0"/>
              <a:t>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2" y="1130300"/>
            <a:ext cx="8770244" cy="61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2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8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year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2" y="990878"/>
            <a:ext cx="8458971" cy="58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0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2017 Incentive Plan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Targets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4% Growth  $ 4,818,274.40 - $ 48,182.74 payout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8% Growth  $ 5,003,596.60  - $ 75,053.89  payout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12% Growth $ 5,188,910.90  - $ 103,778.21 payout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15+% Growth  $ 5,327,899.60 - $</a:t>
            </a:r>
            <a:r>
              <a:rPr lang="en-US" dirty="0"/>
              <a:t> </a:t>
            </a:r>
            <a:r>
              <a:rPr lang="en-US" dirty="0" smtClean="0"/>
              <a:t>133,197.49 payout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Awesome start to the year!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Padlocks &amp; safety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1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Bid Pricing – </a:t>
            </a:r>
          </a:p>
          <a:p>
            <a:endParaRPr lang="en-US" dirty="0"/>
          </a:p>
          <a:p>
            <a:r>
              <a:rPr lang="en-US" dirty="0" smtClean="0"/>
              <a:t>Bid pricing is by definition, competitive bids with other manufacturers.</a:t>
            </a:r>
          </a:p>
          <a:p>
            <a:r>
              <a:rPr lang="en-US" dirty="0" smtClean="0"/>
              <a:t>What is isn’t is “volume discount”</a:t>
            </a:r>
          </a:p>
          <a:p>
            <a:endParaRPr lang="en-US" dirty="0"/>
          </a:p>
          <a:p>
            <a:r>
              <a:rPr lang="en-US" b="1" dirty="0" smtClean="0"/>
              <a:t>I need at least 2 things for bid pricing –</a:t>
            </a:r>
          </a:p>
          <a:p>
            <a:endParaRPr lang="en-US" b="1" dirty="0"/>
          </a:p>
          <a:p>
            <a:r>
              <a:rPr lang="en-US" b="1" dirty="0" smtClean="0"/>
              <a:t>Complete end user name and address is mandatory – no getting around it</a:t>
            </a:r>
          </a:p>
          <a:p>
            <a:endParaRPr lang="en-US" b="1" dirty="0"/>
          </a:p>
          <a:p>
            <a:r>
              <a:rPr lang="en-US" b="1" dirty="0" smtClean="0"/>
              <a:t>RFQ or some sort of documentation that I can supply to the bid manager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We have a system that we have to trust!</a:t>
            </a:r>
            <a:endParaRPr lang="en-US" sz="2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1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Forecasting – we’re getting better!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Where forecasting is needed and why –</a:t>
            </a:r>
          </a:p>
          <a:p>
            <a:endParaRPr lang="en-US" dirty="0"/>
          </a:p>
          <a:p>
            <a:r>
              <a:rPr lang="en-US" dirty="0" smtClean="0"/>
              <a:t>Products from China</a:t>
            </a:r>
          </a:p>
          <a:p>
            <a:r>
              <a:rPr lang="en-US" dirty="0" smtClean="0"/>
              <a:t>Chinese New Year</a:t>
            </a:r>
          </a:p>
          <a:p>
            <a:r>
              <a:rPr lang="en-US" dirty="0" smtClean="0"/>
              <a:t>New product introductions</a:t>
            </a:r>
          </a:p>
          <a:p>
            <a:r>
              <a:rPr lang="en-US" dirty="0" smtClean="0"/>
              <a:t>Technology – </a:t>
            </a:r>
            <a:r>
              <a:rPr lang="en-US" dirty="0" smtClean="0"/>
              <a:t>circuitry (BLE)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Examples – </a:t>
            </a:r>
          </a:p>
          <a:p>
            <a:r>
              <a:rPr lang="en-US" dirty="0" smtClean="0"/>
              <a:t>Carded products – Ross Stores program</a:t>
            </a:r>
          </a:p>
          <a:p>
            <a:r>
              <a:rPr lang="en-US" dirty="0" smtClean="0"/>
              <a:t>Brass </a:t>
            </a:r>
            <a:r>
              <a:rPr lang="en-US" dirty="0" err="1" smtClean="0"/>
              <a:t>Resettables</a:t>
            </a:r>
            <a:endParaRPr lang="en-US" dirty="0" smtClean="0"/>
          </a:p>
          <a:p>
            <a:r>
              <a:rPr lang="en-US" dirty="0" smtClean="0"/>
              <a:t>Safety Devices (new)</a:t>
            </a:r>
          </a:p>
          <a:p>
            <a:r>
              <a:rPr lang="en-US" dirty="0" smtClean="0"/>
              <a:t>Lockboxes</a:t>
            </a:r>
          </a:p>
          <a:p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Where we don’t need to forecast </a:t>
            </a:r>
          </a:p>
          <a:p>
            <a:endParaRPr lang="en-US" dirty="0"/>
          </a:p>
          <a:p>
            <a:r>
              <a:rPr lang="en-US" dirty="0" smtClean="0"/>
              <a:t>Products with US or MX COO</a:t>
            </a:r>
          </a:p>
          <a:p>
            <a:r>
              <a:rPr lang="en-US" dirty="0" smtClean="0"/>
              <a:t>Laminated Steel</a:t>
            </a:r>
          </a:p>
          <a:p>
            <a:r>
              <a:rPr lang="en-US" dirty="0" smtClean="0"/>
              <a:t>Pro Series</a:t>
            </a:r>
          </a:p>
          <a:p>
            <a:r>
              <a:rPr lang="en-US" dirty="0" smtClean="0"/>
              <a:t>Safety Padlocks</a:t>
            </a:r>
          </a:p>
          <a:p>
            <a:r>
              <a:rPr lang="en-US" dirty="0" smtClean="0"/>
              <a:t>Existing Safety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175 &amp; 175LH Brass (high volume/established)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5629"/>
      </p:ext>
    </p:extLst>
  </p:cSld>
  <p:clrMapOvr>
    <a:masterClrMapping/>
  </p:clrMapOvr>
</p:sld>
</file>

<file path=ppt/theme/theme1.xml><?xml version="1.0" encoding="utf-8"?>
<a:theme xmlns:a="http://schemas.openxmlformats.org/drawingml/2006/main" name="TMLC_Template_2016_FNL_English">
  <a:themeElements>
    <a:clrScheme name="TMLC_TEMPLATE_COLORS_031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0232E"/>
      </a:accent1>
      <a:accent2>
        <a:srgbClr val="797979"/>
      </a:accent2>
      <a:accent3>
        <a:srgbClr val="FDD900"/>
      </a:accent3>
      <a:accent4>
        <a:srgbClr val="C9C9C9"/>
      </a:accent4>
      <a:accent5>
        <a:srgbClr val="0297DD"/>
      </a:accent5>
      <a:accent6>
        <a:srgbClr val="144E85"/>
      </a:accent6>
      <a:hlink>
        <a:srgbClr val="DF011F"/>
      </a:hlink>
      <a:folHlink>
        <a:srgbClr val="811121"/>
      </a:folHlink>
    </a:clrScheme>
    <a:fontScheme name="Arial Narrow Master Lock Theme Fo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7848FF78-1188-1641-9927-6D6B9864EF7B}" vid="{E549BF9B-FF05-DB45-8C70-593D2DED38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E725862FC61248B8D2086CC28AD7C8" ma:contentTypeVersion="0" ma:contentTypeDescription="Create a new document." ma:contentTypeScope="" ma:versionID="1055794604fe6f798c9a9ee37c5f439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F25F9E6-D8E4-4647-9520-168D9F56D290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D2261A-D60A-44DA-87F9-F4FD5FD67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7635DC-8B1C-4397-B014-FE0932677E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TMLC_Template_2016_FNL_English</Template>
  <TotalTime>336</TotalTime>
  <Words>1568</Words>
  <Application>Microsoft Office PowerPoint</Application>
  <PresentationFormat>Custom</PresentationFormat>
  <Paragraphs>262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 Unicode MS</vt:lpstr>
      <vt:lpstr>Arial</vt:lpstr>
      <vt:lpstr>Arial Narrow</vt:lpstr>
      <vt:lpstr>Calibri</vt:lpstr>
      <vt:lpstr>Helvetica</vt:lpstr>
      <vt:lpstr>Helvetica LT Std Cond</vt:lpstr>
      <vt:lpstr>Times New Roman</vt:lpstr>
      <vt:lpstr>Wingdings</vt:lpstr>
      <vt:lpstr>TMLC_Template_2016_FNL_English</vt:lpstr>
      <vt:lpstr>2016 review / 2017 Programs</vt:lpstr>
      <vt:lpstr> 2016 /2017 analysis </vt:lpstr>
      <vt:lpstr>5 year analysis</vt:lpstr>
      <vt:lpstr>5 year analysis</vt:lpstr>
      <vt:lpstr> 2017 Incentive Plan</vt:lpstr>
      <vt:lpstr>Awesome start to the year!  Padlocks &amp; safety </vt:lpstr>
      <vt:lpstr>Observations</vt:lpstr>
      <vt:lpstr>Observations </vt:lpstr>
      <vt:lpstr>Observations</vt:lpstr>
      <vt:lpstr>New Products</vt:lpstr>
      <vt:lpstr>Commercial Magnum</vt:lpstr>
      <vt:lpstr>Commercial Laminated Padlock Price Progression</vt:lpstr>
      <vt:lpstr>Hodge Products – New Products</vt:lpstr>
      <vt:lpstr>Product Offering Overview and List Prices</vt:lpstr>
      <vt:lpstr>S600 Features and Benefits</vt:lpstr>
      <vt:lpstr>S600 Features and Benefits</vt:lpstr>
      <vt:lpstr>S600 Features and Benefits</vt:lpstr>
      <vt:lpstr>S602 Features and Benefits</vt:lpstr>
      <vt:lpstr>Hodge Products – Carded Safety Program</vt:lpstr>
      <vt:lpstr>Carded Products</vt:lpstr>
      <vt:lpstr>Carded Kits</vt:lpstr>
      <vt:lpstr>Planograms</vt:lpstr>
      <vt:lpstr>Hodge Products </vt:lpstr>
      <vt:lpstr>Hodge Products </vt:lpstr>
      <vt:lpstr>Promotions</vt:lpstr>
      <vt:lpstr>Hodge Products  </vt:lpstr>
      <vt:lpstr>Hodge Products </vt:lpstr>
      <vt:lpstr>Hodge Products Q1 Promo</vt:lpstr>
      <vt:lpstr>Hodge Products Q1 Promo - continued</vt:lpstr>
      <vt:lpstr>questions?</vt:lpstr>
      <vt:lpstr>Thank you!</vt:lpstr>
    </vt:vector>
  </TitlesOfParts>
  <Company>Master Lock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Henson, James</dc:creator>
  <cp:lastModifiedBy>Henson, James</cp:lastModifiedBy>
  <cp:revision>32</cp:revision>
  <dcterms:created xsi:type="dcterms:W3CDTF">2016-05-26T18:51:03Z</dcterms:created>
  <dcterms:modified xsi:type="dcterms:W3CDTF">2017-02-01T18:26:13Z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0x0101003EE725862FC61248B8D2086CC28AD7C8</vt:lpwstr>
  </property>
</Properties>
</file>